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432" r:id="rId2"/>
    <p:sldId id="429" r:id="rId3"/>
    <p:sldId id="334" r:id="rId4"/>
    <p:sldId id="430" r:id="rId5"/>
    <p:sldId id="445" r:id="rId6"/>
    <p:sldId id="262" r:id="rId7"/>
    <p:sldId id="263" r:id="rId8"/>
    <p:sldId id="264" r:id="rId9"/>
    <p:sldId id="297" r:id="rId10"/>
    <p:sldId id="331" r:id="rId11"/>
    <p:sldId id="341" r:id="rId12"/>
    <p:sldId id="433" r:id="rId13"/>
    <p:sldId id="434" r:id="rId14"/>
    <p:sldId id="435" r:id="rId15"/>
    <p:sldId id="436" r:id="rId16"/>
    <p:sldId id="437" r:id="rId17"/>
    <p:sldId id="438" r:id="rId18"/>
    <p:sldId id="440" r:id="rId19"/>
    <p:sldId id="441" r:id="rId20"/>
    <p:sldId id="439" r:id="rId21"/>
    <p:sldId id="442" r:id="rId22"/>
    <p:sldId id="443" r:id="rId23"/>
    <p:sldId id="444" r:id="rId24"/>
    <p:sldId id="380" r:id="rId25"/>
    <p:sldId id="391" r:id="rId26"/>
    <p:sldId id="281" r:id="rId27"/>
    <p:sldId id="389" r:id="rId28"/>
    <p:sldId id="390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9"/>
    <p:restoredTop sz="94609"/>
  </p:normalViewPr>
  <p:slideViewPr>
    <p:cSldViewPr snapToGrid="0">
      <p:cViewPr varScale="1">
        <p:scale>
          <a:sx n="205" d="100"/>
          <a:sy n="205" d="100"/>
        </p:scale>
        <p:origin x="280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5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86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22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otus/articles/712768/" TargetMode="External"/><Relationship Id="rId3" Type="http://schemas.openxmlformats.org/officeDocument/2006/relationships/hyperlink" Target="https://www.w3schools.com/sql/default.asp" TargetMode="External"/><Relationship Id="rId7" Type="http://schemas.openxmlformats.org/officeDocument/2006/relationships/hyperlink" Target="https://habr.com/ru/companies/otus/articles/706346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tensor/articles/779698/" TargetMode="External"/><Relationship Id="rId5" Type="http://schemas.openxmlformats.org/officeDocument/2006/relationships/hyperlink" Target="https://habr.com/ru/articles/480838/" TargetMode="External"/><Relationship Id="rId4" Type="http://schemas.openxmlformats.org/officeDocument/2006/relationships/hyperlink" Target="https://habr.com/ru/articles/123636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ML Basic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Основы </a:t>
            </a:r>
            <a:r>
              <a:rPr lang="en-US" spc="-10" dirty="0">
                <a:solidFill>
                  <a:srgbClr val="FFFFFF"/>
                </a:solidFill>
              </a:rPr>
              <a:t>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Что такое БД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AD6DF-FCF7-7243-B716-20AB5B1C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FB722-4442-2C43-A132-3EB9FB22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58" y="1144149"/>
            <a:ext cx="3668002" cy="366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2FCE4-E4AE-CE45-B505-56043F0B549E}"/>
              </a:ext>
            </a:extLst>
          </p:cNvPr>
          <p:cNvSpPr txBox="1"/>
          <p:nvPr/>
        </p:nvSpPr>
        <p:spPr>
          <a:xfrm>
            <a:off x="285989" y="885270"/>
            <a:ext cx="49465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 данных — совокупность данных, хранимых в соответствии со схемой данных, манипулирование которыми выполняют в соответствии с правилами средств моделирования данных.</a:t>
            </a:r>
          </a:p>
          <a:p>
            <a:pPr>
              <a:spcAft>
                <a:spcPts val="600"/>
              </a:spcAft>
            </a:pPr>
            <a:r>
              <a:rPr lang="ru-RU" dirty="0"/>
              <a:t>1. БД хранится и обрабатывается в вычислительной системе.</a:t>
            </a:r>
          </a:p>
          <a:p>
            <a:pPr>
              <a:spcAft>
                <a:spcPts val="600"/>
              </a:spcAft>
            </a:pPr>
            <a:r>
              <a:rPr lang="ru-RU" dirty="0"/>
              <a:t>2. Данные в БД логически структурированы (систематизированы) с целью обеспечения возможности их эффективного поиска и обработки.</a:t>
            </a:r>
          </a:p>
          <a:p>
            <a:pPr>
              <a:spcAft>
                <a:spcPts val="600"/>
              </a:spcAft>
            </a:pPr>
            <a:r>
              <a:rPr lang="ru-RU" dirty="0"/>
              <a:t>3. БД включает схему и метаданные, описывающие логическую структуру БД в формальном виде (в соответствии с некоторой метамоделью).</a:t>
            </a:r>
          </a:p>
          <a:p>
            <a:pPr>
              <a:spcAft>
                <a:spcPts val="600"/>
              </a:spcAft>
            </a:pPr>
            <a:r>
              <a:rPr lang="ru-RU" dirty="0"/>
              <a:t>Система управления базами данных (СУБД) - совокупность программных средств общего или специального назначения, обеспечивающих управление созданием и использованием баз данных.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СУБД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00EE6-AE17-1442-A4E0-1623B4E4E25B}"/>
              </a:ext>
            </a:extLst>
          </p:cNvPr>
          <p:cNvSpPr txBox="1"/>
          <p:nvPr/>
        </p:nvSpPr>
        <p:spPr>
          <a:xfrm>
            <a:off x="1315429" y="1029648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Реляционные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F1527-8661-7C42-9EBD-196A58D6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2" y="1664897"/>
            <a:ext cx="966586" cy="721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D17DE-7C04-BA46-9157-CB70A4D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2" y="2282296"/>
            <a:ext cx="1193766" cy="795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28114-F8ED-2844-924B-354DC4EB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41" y="2185790"/>
            <a:ext cx="1107995" cy="1107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7227C-FD58-F346-B1A6-AB50B2A4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534" y="1575497"/>
            <a:ext cx="2026455" cy="930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E196F-5E58-9846-9C92-AEF9E9B4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429" y="2793783"/>
            <a:ext cx="952500" cy="4874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AD311E-2C5D-114B-BA6F-9E5EB5183FAB}"/>
              </a:ext>
            </a:extLst>
          </p:cNvPr>
          <p:cNvSpPr txBox="1"/>
          <p:nvPr/>
        </p:nvSpPr>
        <p:spPr>
          <a:xfrm>
            <a:off x="735142" y="1225516"/>
            <a:ext cx="2497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Информация храниться в виде таблиц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B3801-3E2F-D74F-BC17-4FFF0F283718}"/>
              </a:ext>
            </a:extLst>
          </p:cNvPr>
          <p:cNvSpPr txBox="1"/>
          <p:nvPr/>
        </p:nvSpPr>
        <p:spPr>
          <a:xfrm>
            <a:off x="6123091" y="87867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Резидентные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CFE6-737B-3141-853B-403403BE5E0D}"/>
              </a:ext>
            </a:extLst>
          </p:cNvPr>
          <p:cNvSpPr txBox="1"/>
          <p:nvPr/>
        </p:nvSpPr>
        <p:spPr>
          <a:xfrm>
            <a:off x="5331015" y="1088159"/>
            <a:ext cx="29787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Информация храниться в оперативной памяти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FAA7E2-5BDF-564C-AEEC-AD2A9AF72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394" y="1382319"/>
            <a:ext cx="1019875" cy="450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FC6C12-D184-C747-957D-C7864C6A6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366" y="1705354"/>
            <a:ext cx="930176" cy="9301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2123EB-79E4-8840-9C65-6D683A8F4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542" y="1457491"/>
            <a:ext cx="969705" cy="569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020130-1BBD-4548-B7C9-B5794BD93967}"/>
              </a:ext>
            </a:extLst>
          </p:cNvPr>
          <p:cNvSpPr txBox="1"/>
          <p:nvPr/>
        </p:nvSpPr>
        <p:spPr>
          <a:xfrm>
            <a:off x="7683533" y="4021541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Поисковые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648217-FED2-E140-98C9-38165C916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5620" y="4330663"/>
            <a:ext cx="1575530" cy="4821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72DD0E-9D35-8C48-B6D6-E35FD6115864}"/>
              </a:ext>
            </a:extLst>
          </p:cNvPr>
          <p:cNvSpPr txBox="1"/>
          <p:nvPr/>
        </p:nvSpPr>
        <p:spPr>
          <a:xfrm>
            <a:off x="2710984" y="3572432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Широкие столбцы</a:t>
            </a:r>
            <a:endParaRPr lang="en-US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DB72CC-187C-DF40-8C79-82B68DF7D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1562" y="3565313"/>
            <a:ext cx="1461271" cy="14612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B21CE1-BE36-214B-91BD-A4EA44CC19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3255" y="3797753"/>
            <a:ext cx="952500" cy="952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302823-962E-FF41-84C1-EDD8444E0C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291" y="4710664"/>
            <a:ext cx="1556985" cy="397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5BED95-7EE1-0F4F-89E0-BA62987A5D94}"/>
              </a:ext>
            </a:extLst>
          </p:cNvPr>
          <p:cNvSpPr txBox="1"/>
          <p:nvPr/>
        </p:nvSpPr>
        <p:spPr>
          <a:xfrm>
            <a:off x="6796700" y="2878492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Столбчатые</a:t>
            </a:r>
            <a:endParaRPr lang="en-US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60CFBEB-017B-8C4E-9922-252F84CCC3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1187" y="3236431"/>
            <a:ext cx="1477621" cy="11079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18AB9FA-A070-9E4E-B457-3B903E1F71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6883" y="3063662"/>
            <a:ext cx="1149367" cy="8620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B8492D-427A-AA4F-A561-6A8E486DC2D9}"/>
              </a:ext>
            </a:extLst>
          </p:cNvPr>
          <p:cNvSpPr txBox="1"/>
          <p:nvPr/>
        </p:nvSpPr>
        <p:spPr>
          <a:xfrm>
            <a:off x="3939505" y="2061093"/>
            <a:ext cx="2844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Документо</a:t>
            </a:r>
            <a:r>
              <a:rPr lang="ru-RU" b="1" dirty="0"/>
              <a:t>-ориентированные</a:t>
            </a:r>
            <a:endParaRPr lang="en-US" b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D6C567-3E58-CA43-B72D-88F7435695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5190" y="2944548"/>
            <a:ext cx="615554" cy="3077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F238EFA-622E-AE4A-8B53-A4838868FB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3273" y="1943886"/>
            <a:ext cx="1066111" cy="106611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AA6C51D-5D9C-DC4B-BE78-9B115BBAB8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23938" y="2334995"/>
            <a:ext cx="1703762" cy="85188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E5BE371-5E98-FB48-B2D9-96207F5D9680}"/>
              </a:ext>
            </a:extLst>
          </p:cNvPr>
          <p:cNvSpPr txBox="1"/>
          <p:nvPr/>
        </p:nvSpPr>
        <p:spPr>
          <a:xfrm>
            <a:off x="269787" y="3869574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Графовые</a:t>
            </a:r>
            <a:endParaRPr lang="en-US" b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060D43-9A32-5449-BE9A-D8235451C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476" y="4562385"/>
            <a:ext cx="723900" cy="2667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AE00842-8F2C-E648-A94E-432CE4B313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394" y="4188071"/>
            <a:ext cx="924165" cy="4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7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Реляционные СУБД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F1527-8661-7C42-9EBD-196A58D6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9" y="2761459"/>
            <a:ext cx="1671087" cy="1246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D17DE-7C04-BA46-9157-CB70A4D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93" y="1330748"/>
            <a:ext cx="2106848" cy="1404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28114-F8ED-2844-924B-354DC4EB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235" y="2646833"/>
            <a:ext cx="1611350" cy="1611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7227C-FD58-F346-B1A6-AB50B2A4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1076204"/>
            <a:ext cx="3405615" cy="1563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E196F-5E58-9846-9C92-AEF9E9B4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816" y="2735313"/>
            <a:ext cx="1730049" cy="8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8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Реляционная модель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05D2F5-36E8-8B48-B38D-DA9CB492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5" y="1002653"/>
            <a:ext cx="8520599" cy="3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C912-7900-6E44-81D2-0B0119AB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B0C0-6C78-B048-AFE7-BFC68068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71" y="1347745"/>
            <a:ext cx="5509633" cy="25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88C-BA30-3043-BEE2-7BBC276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D41F-0181-3B41-B445-D928EA4D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87"/>
          <a:stretch/>
        </p:blipFill>
        <p:spPr>
          <a:xfrm>
            <a:off x="3137595" y="620950"/>
            <a:ext cx="5505855" cy="4191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4599-340F-424B-A1F7-768645260D7C}"/>
              </a:ext>
            </a:extLst>
          </p:cNvPr>
          <p:cNvSpPr txBox="1"/>
          <p:nvPr/>
        </p:nvSpPr>
        <p:spPr>
          <a:xfrm>
            <a:off x="263128" y="1595336"/>
            <a:ext cx="27188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обеспечивают однозначную идентификацию записей таблицы;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ускоряют выполнения запросов к БД;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устанавливают связи между отдельными таблицами БД </a:t>
            </a:r>
            <a:endParaRPr lang="ru-RU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72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Первичный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00550" y="1426624"/>
            <a:ext cx="268483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Это поле или комбинация полей, которые однозначно определяют запись (кортеж таблицы).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Очень часто в качестве ключа берется порядковый номер.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 таблице не может быть двух записей с одинаковым значением первичного ключа.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46FE70-A6C7-D04B-95DD-21A14D035FA0}"/>
              </a:ext>
            </a:extLst>
          </p:cNvPr>
          <p:cNvGrpSpPr/>
          <p:nvPr/>
        </p:nvGrpSpPr>
        <p:grpSpPr>
          <a:xfrm>
            <a:off x="3871609" y="1595661"/>
            <a:ext cx="4079132" cy="2431915"/>
            <a:chOff x="3871609" y="1595661"/>
            <a:chExt cx="4079132" cy="2431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FC0B65-32F7-2D4F-ABC0-D54B0510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12" r="55390" b="1972"/>
            <a:stretch/>
          </p:blipFill>
          <p:spPr>
            <a:xfrm>
              <a:off x="3871609" y="1595661"/>
              <a:ext cx="4079132" cy="24319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61E147-29B6-7743-8C89-C378B8346B51}"/>
                </a:ext>
              </a:extLst>
            </p:cNvPr>
            <p:cNvSpPr/>
            <p:nvPr/>
          </p:nvSpPr>
          <p:spPr>
            <a:xfrm>
              <a:off x="3929974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9D7054-047E-704B-A9FE-44BC48C8E4C7}"/>
                </a:ext>
              </a:extLst>
            </p:cNvPr>
            <p:cNvSpPr/>
            <p:nvPr/>
          </p:nvSpPr>
          <p:spPr>
            <a:xfrm>
              <a:off x="5275633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081DB-1D10-604B-B533-B018D611E530}"/>
                </a:ext>
              </a:extLst>
            </p:cNvPr>
            <p:cNvSpPr/>
            <p:nvPr/>
          </p:nvSpPr>
          <p:spPr>
            <a:xfrm>
              <a:off x="6648014" y="2156297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35113-CAD1-1E49-A644-A8EB10901C3B}"/>
                </a:ext>
              </a:extLst>
            </p:cNvPr>
            <p:cNvSpPr/>
            <p:nvPr/>
          </p:nvSpPr>
          <p:spPr>
            <a:xfrm>
              <a:off x="6648796" y="3219856"/>
              <a:ext cx="907915" cy="1977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32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Напишите в чат. Что является валидным первичным ключом: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7" name="Google Shape;119;p20">
            <a:extLst>
              <a:ext uri="{FF2B5EF4-FFF2-40B4-BE49-F238E27FC236}">
                <a16:creationId xmlns:a16="http://schemas.microsoft.com/office/drawing/2014/main" id="{49B0023D-4A30-A84E-8C4B-07322437A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3592258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20">
            <a:extLst>
              <a:ext uri="{FF2B5EF4-FFF2-40B4-BE49-F238E27FC236}">
                <a16:creationId xmlns:a16="http://schemas.microsoft.com/office/drawing/2014/main" id="{C6FF119D-1BF3-1442-ADEB-C664395BB46A}"/>
              </a:ext>
            </a:extLst>
          </p:cNvPr>
          <p:cNvSpPr txBox="1"/>
          <p:nvPr/>
        </p:nvSpPr>
        <p:spPr>
          <a:xfrm>
            <a:off x="1473143" y="3623294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121;p20">
            <a:extLst>
              <a:ext uri="{FF2B5EF4-FFF2-40B4-BE49-F238E27FC236}">
                <a16:creationId xmlns:a16="http://schemas.microsoft.com/office/drawing/2014/main" id="{B6ED2482-53B3-4A4E-9785-824928B084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3622127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20">
            <a:extLst>
              <a:ext uri="{FF2B5EF4-FFF2-40B4-BE49-F238E27FC236}">
                <a16:creationId xmlns:a16="http://schemas.microsoft.com/office/drawing/2014/main" id="{1E338B97-6326-8448-9AA6-B042EFCCF32B}"/>
              </a:ext>
            </a:extLst>
          </p:cNvPr>
          <p:cNvSpPr txBox="1"/>
          <p:nvPr/>
        </p:nvSpPr>
        <p:spPr>
          <a:xfrm>
            <a:off x="5498575" y="3623207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C2A22-EF28-C742-BE58-E4C7282E8C69}"/>
              </a:ext>
            </a:extLst>
          </p:cNvPr>
          <p:cNvSpPr txBox="1"/>
          <p:nvPr/>
        </p:nvSpPr>
        <p:spPr>
          <a:xfrm>
            <a:off x="2916739" y="1952694"/>
            <a:ext cx="33105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Фамилия клиента</a:t>
            </a:r>
          </a:p>
          <a:p>
            <a:r>
              <a:rPr lang="ru-RU" dirty="0"/>
              <a:t>Дата заказа</a:t>
            </a:r>
          </a:p>
          <a:p>
            <a:r>
              <a:rPr lang="ru-RU" dirty="0"/>
              <a:t>Модель телефона</a:t>
            </a:r>
          </a:p>
          <a:p>
            <a:r>
              <a:rPr lang="ru-RU" dirty="0"/>
              <a:t>Уникальный идентификатор клиента </a:t>
            </a:r>
          </a:p>
          <a:p>
            <a:r>
              <a:rPr lang="ru-RU" dirty="0"/>
              <a:t>Номер паспорта</a:t>
            </a:r>
          </a:p>
          <a:p>
            <a:r>
              <a:rPr lang="ru-RU" dirty="0"/>
              <a:t>Серия паспорта </a:t>
            </a:r>
          </a:p>
          <a:p>
            <a:r>
              <a:rPr lang="ru-RU" dirty="0"/>
              <a:t>Номер телефона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5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Что является валидным первичным ключом: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C2A22-EF28-C742-BE58-E4C7282E8C69}"/>
              </a:ext>
            </a:extLst>
          </p:cNvPr>
          <p:cNvSpPr txBox="1"/>
          <p:nvPr/>
        </p:nvSpPr>
        <p:spPr>
          <a:xfrm>
            <a:off x="2916739" y="1952694"/>
            <a:ext cx="33105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Фамилия клиента</a:t>
            </a:r>
          </a:p>
          <a:p>
            <a:r>
              <a:rPr lang="ru-RU" dirty="0"/>
              <a:t>Дата заказа</a:t>
            </a:r>
          </a:p>
          <a:p>
            <a:r>
              <a:rPr lang="ru-RU" dirty="0"/>
              <a:t>Модель телефона</a:t>
            </a:r>
          </a:p>
          <a:p>
            <a:r>
              <a:rPr lang="ru-RU" dirty="0"/>
              <a:t>Уникальный идентификатор клиента </a:t>
            </a:r>
          </a:p>
          <a:p>
            <a:r>
              <a:rPr lang="ru-RU" dirty="0"/>
              <a:t>Номер паспорта</a:t>
            </a:r>
          </a:p>
          <a:p>
            <a:r>
              <a:rPr lang="ru-RU" dirty="0"/>
              <a:t>Серия паспорта </a:t>
            </a:r>
          </a:p>
          <a:p>
            <a:r>
              <a:rPr lang="ru-RU" dirty="0"/>
              <a:t>Номер телефона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CCFEF-FDB8-7D45-98A3-422BCB293C49}"/>
              </a:ext>
            </a:extLst>
          </p:cNvPr>
          <p:cNvSpPr/>
          <p:nvPr/>
        </p:nvSpPr>
        <p:spPr>
          <a:xfrm>
            <a:off x="2983149" y="2652409"/>
            <a:ext cx="3132306" cy="629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6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21202" y="2094696"/>
            <a:ext cx="2684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колонок подчиненной таблицы, соответствующее ключу главной таблицы.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790B3-732D-BF4A-B195-CA3E4FF6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73856" r="40638"/>
          <a:stretch/>
        </p:blipFill>
        <p:spPr>
          <a:xfrm>
            <a:off x="3998230" y="1691081"/>
            <a:ext cx="4645220" cy="18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94D58-E3D5-F645-AB5C-85DA7E41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56" y="2083459"/>
            <a:ext cx="2904705" cy="976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BCC55-C35D-2242-8FF1-C1A125DFCEA9}"/>
              </a:ext>
            </a:extLst>
          </p:cNvPr>
          <p:cNvSpPr txBox="1"/>
          <p:nvPr/>
        </p:nvSpPr>
        <p:spPr>
          <a:xfrm>
            <a:off x="500550" y="1890490"/>
            <a:ext cx="4189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(Structured Query Language) - </a:t>
            </a:r>
            <a:r>
              <a:rPr lang="ru-RU" dirty="0"/>
              <a:t>декларативный язык программирования, применяемый для создания, модификации и управления данными в реляционной базе данных, управляемой соответствующей СУБД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B20F4-F8B7-7741-A4A0-BAC0FA5F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5" y="1182942"/>
            <a:ext cx="5216493" cy="1488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CB17D-CDFB-2448-A76E-A42D281F2F57}"/>
              </a:ext>
            </a:extLst>
          </p:cNvPr>
          <p:cNvSpPr txBox="1"/>
          <p:nvPr/>
        </p:nvSpPr>
        <p:spPr>
          <a:xfrm>
            <a:off x="1411286" y="875165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Определение данных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21520-7EDC-7541-9DD6-C3696C01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86" y="3249038"/>
            <a:ext cx="5213802" cy="1727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0C2D-B7DD-3E41-A079-3787AEA8411B}"/>
              </a:ext>
            </a:extLst>
          </p:cNvPr>
          <p:cNvSpPr txBox="1"/>
          <p:nvPr/>
        </p:nvSpPr>
        <p:spPr>
          <a:xfrm>
            <a:off x="1411285" y="294126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Изменение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6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данных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CB17D-CDFB-2448-A76E-A42D281F2F57}"/>
              </a:ext>
            </a:extLst>
          </p:cNvPr>
          <p:cNvSpPr txBox="1"/>
          <p:nvPr/>
        </p:nvSpPr>
        <p:spPr>
          <a:xfrm>
            <a:off x="500550" y="947443"/>
            <a:ext cx="4322017" cy="4195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sz="1800" dirty="0"/>
              <a:t> </a:t>
            </a:r>
            <a:r>
              <a:rPr lang="en-US" sz="1800" dirty="0" err="1"/>
              <a:t>flight_id</a:t>
            </a:r>
            <a:r>
              <a:rPr lang="en-US" sz="1800" dirty="0"/>
              <a:t>, </a:t>
            </a:r>
            <a:r>
              <a:rPr lang="en-US" sz="1800" dirty="0" err="1"/>
              <a:t>flight_no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scheduled_departure</a:t>
            </a:r>
            <a:r>
              <a:rPr lang="en-US" sz="1800" dirty="0"/>
              <a:t>,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scheduled_arrival</a:t>
            </a:r>
            <a:r>
              <a:rPr lang="en-US" sz="1800" dirty="0"/>
              <a:t>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departure_airport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arrival_airport</a:t>
            </a:r>
            <a:r>
              <a:rPr lang="en-US" sz="1800" dirty="0"/>
              <a:t>,</a:t>
            </a:r>
          </a:p>
          <a:p>
            <a:r>
              <a:rPr lang="en-US" sz="1800" dirty="0"/>
              <a:t>	status, </a:t>
            </a:r>
            <a:r>
              <a:rPr lang="en-US" sz="1800" dirty="0" err="1"/>
              <a:t>aircraft_code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sz="1800" dirty="0"/>
              <a:t> flights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WHERE/HAVING</a:t>
            </a:r>
            <a:r>
              <a:rPr lang="en-US" sz="1800" dirty="0"/>
              <a:t> status=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’On Time’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1800" dirty="0"/>
              <a:t> </a:t>
            </a:r>
            <a:r>
              <a:rPr lang="en-US" sz="1800" dirty="0" err="1"/>
              <a:t>departure_airport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‘%SVO%’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GROUP BY </a:t>
            </a:r>
            <a:r>
              <a:rPr lang="en-US" sz="1800" dirty="0" err="1"/>
              <a:t>arrival_airport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sz="1800" dirty="0" err="1"/>
              <a:t>scheduled_departure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DESC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LIMIT </a:t>
            </a:r>
            <a:r>
              <a:rPr lang="en-US" sz="1800" dirty="0">
                <a:solidFill>
                  <a:schemeClr val="tx1"/>
                </a:solidFill>
              </a:rPr>
              <a:t>10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3F45-8C6F-7945-8409-063AF5791DF1}"/>
              </a:ext>
            </a:extLst>
          </p:cNvPr>
          <p:cNvSpPr txBox="1"/>
          <p:nvPr/>
        </p:nvSpPr>
        <p:spPr>
          <a:xfrm>
            <a:off x="5353964" y="797573"/>
            <a:ext cx="2492990" cy="4365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Что извлечь (имена полей)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r>
              <a:rPr lang="ru-RU" dirty="0"/>
              <a:t>Откуда (название таблицы)</a:t>
            </a:r>
          </a:p>
          <a:p>
            <a:endParaRPr lang="ru-RU" dirty="0"/>
          </a:p>
          <a:p>
            <a:pPr>
              <a:lnSpc>
                <a:spcPct val="200000"/>
              </a:lnSpc>
            </a:pPr>
            <a:r>
              <a:rPr lang="ru-RU" dirty="0"/>
              <a:t>Как (по какому критерию)</a:t>
            </a:r>
            <a:endParaRPr lang="en-US" dirty="0"/>
          </a:p>
          <a:p>
            <a:endParaRPr lang="ru-RU" dirty="0"/>
          </a:p>
          <a:p>
            <a:pPr>
              <a:lnSpc>
                <a:spcPct val="200000"/>
              </a:lnSpc>
            </a:pPr>
            <a:r>
              <a:rPr lang="ru-RU" dirty="0"/>
              <a:t>Как сгруппировать</a:t>
            </a:r>
          </a:p>
          <a:p>
            <a:pPr>
              <a:lnSpc>
                <a:spcPct val="200000"/>
              </a:lnSpc>
            </a:pPr>
            <a:r>
              <a:rPr lang="ru-RU" dirty="0"/>
              <a:t>В каком порядке вывести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ru-RU" dirty="0"/>
              <a:t>Сколько строк вывести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5FA9E4-A774-7A4A-B85B-ED6F6C2384BB}"/>
              </a:ext>
            </a:extLst>
          </p:cNvPr>
          <p:cNvCxnSpPr>
            <a:cxnSpLocks/>
          </p:cNvCxnSpPr>
          <p:nvPr/>
        </p:nvCxnSpPr>
        <p:spPr>
          <a:xfrm flipH="1">
            <a:off x="4839237" y="1138448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E4401F0-9472-0349-A69D-048F10744620}"/>
              </a:ext>
            </a:extLst>
          </p:cNvPr>
          <p:cNvSpPr/>
          <p:nvPr/>
        </p:nvSpPr>
        <p:spPr>
          <a:xfrm>
            <a:off x="1497167" y="4787532"/>
            <a:ext cx="188068" cy="3558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A9B80-FCC3-634C-9F8B-62C636D1D191}"/>
              </a:ext>
            </a:extLst>
          </p:cNvPr>
          <p:cNvSpPr txBox="1"/>
          <p:nvPr/>
        </p:nvSpPr>
        <p:spPr>
          <a:xfrm>
            <a:off x="2211421" y="4948136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/>
              <a:t>Конец запроса</a:t>
            </a:r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B9FFF3-D72C-534D-A121-3926F7720A0F}"/>
              </a:ext>
            </a:extLst>
          </p:cNvPr>
          <p:cNvCxnSpPr>
            <a:cxnSpLocks/>
            <a:stCxn id="17" idx="1"/>
            <a:endCxn id="16" idx="6"/>
          </p:cNvCxnSpPr>
          <p:nvPr/>
        </p:nvCxnSpPr>
        <p:spPr>
          <a:xfrm flipH="1" flipV="1">
            <a:off x="1685235" y="4965466"/>
            <a:ext cx="526186" cy="1134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4D2BC13-332E-0348-9A76-CE90920210D5}"/>
              </a:ext>
            </a:extLst>
          </p:cNvPr>
          <p:cNvSpPr/>
          <p:nvPr/>
        </p:nvSpPr>
        <p:spPr>
          <a:xfrm>
            <a:off x="4606493" y="3240270"/>
            <a:ext cx="162127" cy="484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D003E5-DF2C-7B4E-994B-3DBE03FEF00D}"/>
              </a:ext>
            </a:extLst>
          </p:cNvPr>
          <p:cNvCxnSpPr>
            <a:cxnSpLocks/>
          </p:cNvCxnSpPr>
          <p:nvPr/>
        </p:nvCxnSpPr>
        <p:spPr>
          <a:xfrm flipH="1">
            <a:off x="4839237" y="2860244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0163DB-B728-7F4C-8D66-AB3E7971F4B2}"/>
              </a:ext>
            </a:extLst>
          </p:cNvPr>
          <p:cNvCxnSpPr>
            <a:cxnSpLocks/>
          </p:cNvCxnSpPr>
          <p:nvPr/>
        </p:nvCxnSpPr>
        <p:spPr>
          <a:xfrm flipH="1">
            <a:off x="4839237" y="348245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E79489-C0F0-D248-9208-5419EBA8CE90}"/>
              </a:ext>
            </a:extLst>
          </p:cNvPr>
          <p:cNvCxnSpPr>
            <a:cxnSpLocks/>
          </p:cNvCxnSpPr>
          <p:nvPr/>
        </p:nvCxnSpPr>
        <p:spPr>
          <a:xfrm flipH="1">
            <a:off x="4839237" y="413781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0A484C-F107-0946-8237-421FA61F6A7D}"/>
              </a:ext>
            </a:extLst>
          </p:cNvPr>
          <p:cNvCxnSpPr>
            <a:cxnSpLocks/>
          </p:cNvCxnSpPr>
          <p:nvPr/>
        </p:nvCxnSpPr>
        <p:spPr>
          <a:xfrm flipH="1">
            <a:off x="4839237" y="454313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D546D4-F195-9C4A-AFA7-5423E74EB2AF}"/>
              </a:ext>
            </a:extLst>
          </p:cNvPr>
          <p:cNvCxnSpPr>
            <a:cxnSpLocks/>
          </p:cNvCxnSpPr>
          <p:nvPr/>
        </p:nvCxnSpPr>
        <p:spPr>
          <a:xfrm flipH="1">
            <a:off x="4839237" y="4975506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857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433873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Реляционная СУБД – «система» взаимосвязанных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В таблицах есть первичные ключи обеспечивающие уникальность записей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таблицами есть связи для зависимых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Мы можем с помощью специального синтаксиса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доступ к данным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https://habr.com/ru/companies/otus/articles/706346/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16 июля</a:t>
            </a:r>
          </a:p>
          <a:p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Join, exists,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</a:rPr>
              <a:t>вложенные запросы,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group by, having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ru-RU" dirty="0"/>
              <a:t>Основы </a:t>
            </a:r>
            <a:r>
              <a:rPr lang="en-US" dirty="0"/>
              <a:t>SQL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B7EBCBFC-95D8-6C4E-97CA-A343F8CB5D7F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822876" y="2215059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Python </a:t>
            </a:r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для 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844986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20" dirty="0">
                <a:solidFill>
                  <a:schemeClr val="tx1"/>
                </a:solidFill>
                <a:latin typeface="Roboto"/>
                <a:cs typeface="Roboto"/>
              </a:rPr>
              <a:t>Математика для </a:t>
            </a:r>
            <a:r>
              <a:rPr lang="en-US" spc="-2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Основные методы </a:t>
            </a: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ML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cxnSpLocks/>
            <a:stCxn id="27" idx="1"/>
            <a:endCxn id="12" idx="3"/>
          </p:cNvCxnSpPr>
          <p:nvPr/>
        </p:nvCxnSpPr>
        <p:spPr>
          <a:xfrm rot="10800000" flipV="1">
            <a:off x="2983317" y="1368349"/>
            <a:ext cx="2481341" cy="166244"/>
          </a:xfrm>
          <a:prstGeom prst="curved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5478033" y="1697921"/>
            <a:ext cx="363227" cy="1930903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185218"/>
            <a:ext cx="2704017" cy="166471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0D3979-C0E5-2F4B-AC3A-6740724DC1A7}"/>
              </a:ext>
            </a:extLst>
          </p:cNvPr>
          <p:cNvSpPr/>
          <p:nvPr/>
        </p:nvSpPr>
        <p:spPr>
          <a:xfrm>
            <a:off x="662436" y="1284892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  <a:r>
              <a:rPr lang="ru-RU" dirty="0">
                <a:solidFill>
                  <a:schemeClr val="tx1"/>
                </a:solidFill>
              </a:rPr>
              <a:t> ООП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6DC31A5-5702-914E-B4E6-630020165793}"/>
              </a:ext>
            </a:extLst>
          </p:cNvPr>
          <p:cNvCxnSpPr>
            <a:stCxn id="12" idx="2"/>
            <a:endCxn id="28" idx="0"/>
          </p:cNvCxnSpPr>
          <p:nvPr/>
        </p:nvCxnSpPr>
        <p:spPr>
          <a:xfrm rot="16200000" flipH="1">
            <a:off x="2325323" y="1281846"/>
            <a:ext cx="430765" cy="1435659"/>
          </a:xfrm>
          <a:prstGeom prst="curved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86525" y="161472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База данных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86525" y="20286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БД бывают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86525" y="24479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Реляционные БД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5" y="33106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86525" y="1393624"/>
            <a:ext cx="12700" cy="40919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86525" y="1802824"/>
            <a:ext cx="12700" cy="41394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86525" y="2216764"/>
            <a:ext cx="12700" cy="41931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H="1" flipV="1">
            <a:off x="786525" y="2636076"/>
            <a:ext cx="12700" cy="432216"/>
          </a:xfrm>
          <a:prstGeom prst="curvedConnector3">
            <a:avLst>
              <a:gd name="adj1" fmla="val -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" name="Google Shape;156;p22">
            <a:extLst>
              <a:ext uri="{FF2B5EF4-FFF2-40B4-BE49-F238E27FC236}">
                <a16:creationId xmlns:a16="http://schemas.microsoft.com/office/drawing/2014/main" id="{88B2813F-A4BB-4C4A-8556-ED25549C619D}"/>
              </a:ext>
            </a:extLst>
          </p:cNvPr>
          <p:cNvSpPr/>
          <p:nvPr/>
        </p:nvSpPr>
        <p:spPr>
          <a:xfrm>
            <a:off x="786525" y="37235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Построение запроса на выборку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86525" y="41364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86525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5" y="3068291"/>
            <a:ext cx="25400" cy="430441"/>
          </a:xfrm>
          <a:prstGeom prst="curvedConnector3">
            <a:avLst>
              <a:gd name="adj1" fmla="val 1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/>
          <p:nvPr/>
        </p:nvCxnSpPr>
        <p:spPr>
          <a:xfrm rot="10800000" flipV="1">
            <a:off x="761125" y="3498733"/>
            <a:ext cx="12700" cy="40825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162;p22">
            <a:extLst>
              <a:ext uri="{FF2B5EF4-FFF2-40B4-BE49-F238E27FC236}">
                <a16:creationId xmlns:a16="http://schemas.microsoft.com/office/drawing/2014/main" id="{92DE7679-E1EA-8549-A967-0A0C67FCBBC1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786525" y="3911631"/>
            <a:ext cx="12700" cy="41289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99225" y="288019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Соединение с БД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86525" y="4324529"/>
            <a:ext cx="12700" cy="420354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305394367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какие базы данных бывают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с основами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языка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несложные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418726969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Входной 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Напишите в чат, имеете ли опыт работы с БД?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7" name="Google Shape;119;p20">
            <a:extLst>
              <a:ext uri="{FF2B5EF4-FFF2-40B4-BE49-F238E27FC236}">
                <a16:creationId xmlns:a16="http://schemas.microsoft.com/office/drawing/2014/main" id="{49B0023D-4A30-A84E-8C4B-07322437A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3592258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20">
            <a:extLst>
              <a:ext uri="{FF2B5EF4-FFF2-40B4-BE49-F238E27FC236}">
                <a16:creationId xmlns:a16="http://schemas.microsoft.com/office/drawing/2014/main" id="{C6FF119D-1BF3-1442-ADEB-C664395BB46A}"/>
              </a:ext>
            </a:extLst>
          </p:cNvPr>
          <p:cNvSpPr txBox="1"/>
          <p:nvPr/>
        </p:nvSpPr>
        <p:spPr>
          <a:xfrm>
            <a:off x="1473143" y="3623294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121;p20">
            <a:extLst>
              <a:ext uri="{FF2B5EF4-FFF2-40B4-BE49-F238E27FC236}">
                <a16:creationId xmlns:a16="http://schemas.microsoft.com/office/drawing/2014/main" id="{B6ED2482-53B3-4A4E-9785-824928B084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3622127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20">
            <a:extLst>
              <a:ext uri="{FF2B5EF4-FFF2-40B4-BE49-F238E27FC236}">
                <a16:creationId xmlns:a16="http://schemas.microsoft.com/office/drawing/2014/main" id="{1E338B97-6326-8448-9AA6-B042EFCCF32B}"/>
              </a:ext>
            </a:extLst>
          </p:cNvPr>
          <p:cNvSpPr txBox="1"/>
          <p:nvPr/>
        </p:nvSpPr>
        <p:spPr>
          <a:xfrm>
            <a:off x="5498575" y="3623207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60346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9233</TotalTime>
  <Words>832</Words>
  <Application>Microsoft Macintosh PowerPoint</Application>
  <PresentationFormat>On-screen Show (16:9)</PresentationFormat>
  <Paragraphs>199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Roboto</vt:lpstr>
      <vt:lpstr>Roboto</vt:lpstr>
      <vt:lpstr>Arial</vt:lpstr>
      <vt:lpstr>Светлая тема</vt:lpstr>
      <vt:lpstr>ML Basic Основы SQL</vt:lpstr>
      <vt:lpstr>Проверить, идет ли запись</vt:lpstr>
      <vt:lpstr>ML Basic Основы SQL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Входной тест</vt:lpstr>
      <vt:lpstr>Что такое БД</vt:lpstr>
      <vt:lpstr>База данных</vt:lpstr>
      <vt:lpstr>Типы СУБД</vt:lpstr>
      <vt:lpstr>Реляционные СУБД</vt:lpstr>
      <vt:lpstr>Реляционная модель</vt:lpstr>
      <vt:lpstr>Элементы</vt:lpstr>
      <vt:lpstr>Ключи</vt:lpstr>
      <vt:lpstr>Первичный ключ</vt:lpstr>
      <vt:lpstr>Тест</vt:lpstr>
      <vt:lpstr>Тест</vt:lpstr>
      <vt:lpstr>Внешний ключ</vt:lpstr>
      <vt:lpstr>Язык SQL</vt:lpstr>
      <vt:lpstr>Язык SQL</vt:lpstr>
      <vt:lpstr>Извлечение данных</vt:lpstr>
      <vt:lpstr>Практика</vt:lpstr>
      <vt:lpstr>Тезисы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60</cp:revision>
  <cp:lastPrinted>2023-12-12T08:59:19Z</cp:lastPrinted>
  <dcterms:modified xsi:type="dcterms:W3CDTF">2024-07-11T16:59:13Z</dcterms:modified>
</cp:coreProperties>
</file>